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1" r:id="rId3"/>
    <p:sldId id="257" r:id="rId4"/>
    <p:sldId id="258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60" r:id="rId15"/>
    <p:sldId id="262" r:id="rId16"/>
    <p:sldId id="259" r:id="rId17"/>
    <p:sldId id="26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FB6C994-04FF-4BF7-ADD4-21626BD56387}">
          <p14:sldIdLst>
            <p14:sldId id="256"/>
            <p14:sldId id="261"/>
            <p14:sldId id="257"/>
            <p14:sldId id="258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60"/>
            <p14:sldId id="262"/>
          </p14:sldIdLst>
        </p14:section>
        <p14:section name="Untitled Section" id="{C1E7B3E1-7DCB-481B-9957-690BD9A3C1CB}">
          <p14:sldIdLst>
            <p14:sldId id="259"/>
            <p14:sldId id="26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4" Type="http://schemas.openxmlformats.org/officeDocument/2006/relationships/image" Target="../media/image2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4B461D-1778-454D-BF64-D67DAED4DB19}" type="doc">
      <dgm:prSet loTypeId="urn:microsoft.com/office/officeart/2018/5/layout/IconLeaf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F7E8EB3-723E-41E8-BDF8-A172C26FC14E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3200" dirty="0"/>
            <a:t>NYS Council Conversion Rate 66%</a:t>
          </a:r>
        </a:p>
      </dgm:t>
    </dgm:pt>
    <dgm:pt modelId="{323B1DFD-9D55-4632-9F61-CA6AF6B6210B}" type="parTrans" cxnId="{11218FF7-7E95-4F29-B641-9C662D2D1783}">
      <dgm:prSet/>
      <dgm:spPr/>
      <dgm:t>
        <a:bodyPr/>
        <a:lstStyle/>
        <a:p>
          <a:endParaRPr lang="en-US"/>
        </a:p>
      </dgm:t>
    </dgm:pt>
    <dgm:pt modelId="{CE9D83B2-A19F-4138-B9FC-D0F453A89CE4}" type="sibTrans" cxnId="{11218FF7-7E95-4F29-B641-9C662D2D1783}">
      <dgm:prSet/>
      <dgm:spPr/>
      <dgm:t>
        <a:bodyPr/>
        <a:lstStyle/>
        <a:p>
          <a:endParaRPr lang="en-US"/>
        </a:p>
      </dgm:t>
    </dgm:pt>
    <dgm:pt modelId="{FCD200AB-FF46-4804-8314-EFE1A0D8C12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Order Wide Conversion Rate   67%</a:t>
          </a:r>
        </a:p>
      </dgm:t>
    </dgm:pt>
    <dgm:pt modelId="{8E1D20D5-91BF-49B2-BF5B-297F6EA06FC1}" type="parTrans" cxnId="{65D27C9C-8CBF-4050-9071-97B6DD178674}">
      <dgm:prSet/>
      <dgm:spPr/>
      <dgm:t>
        <a:bodyPr/>
        <a:lstStyle/>
        <a:p>
          <a:endParaRPr lang="en-US"/>
        </a:p>
      </dgm:t>
    </dgm:pt>
    <dgm:pt modelId="{2FB29667-7D2F-44A5-9E1C-87C534D611CB}" type="sibTrans" cxnId="{65D27C9C-8CBF-4050-9071-97B6DD178674}">
      <dgm:prSet/>
      <dgm:spPr/>
      <dgm:t>
        <a:bodyPr/>
        <a:lstStyle/>
        <a:p>
          <a:endParaRPr lang="en-US"/>
        </a:p>
      </dgm:t>
    </dgm:pt>
    <dgm:pt modelId="{092914A1-E905-4296-9E82-1507BC59092C}" type="pres">
      <dgm:prSet presAssocID="{A34B461D-1778-454D-BF64-D67DAED4DB19}" presName="root" presStyleCnt="0">
        <dgm:presLayoutVars>
          <dgm:dir/>
          <dgm:resizeHandles val="exact"/>
        </dgm:presLayoutVars>
      </dgm:prSet>
      <dgm:spPr/>
    </dgm:pt>
    <dgm:pt modelId="{F80D0C81-2623-44F2-93CF-387C26ECCD57}" type="pres">
      <dgm:prSet presAssocID="{4F7E8EB3-723E-41E8-BDF8-A172C26FC14E}" presName="compNode" presStyleCnt="0"/>
      <dgm:spPr/>
    </dgm:pt>
    <dgm:pt modelId="{CD714A58-3EE1-4C6E-8DC9-874364E8D698}" type="pres">
      <dgm:prSet presAssocID="{4F7E8EB3-723E-41E8-BDF8-A172C26FC14E}" presName="iconBgRect" presStyleLbl="bgShp" presStyleIdx="0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0A3BB925-16F9-4307-B117-F5C660C34AA1}" type="pres">
      <dgm:prSet presAssocID="{4F7E8EB3-723E-41E8-BDF8-A172C26FC14E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 Graph with Upward Trend"/>
        </a:ext>
      </dgm:extLst>
    </dgm:pt>
    <dgm:pt modelId="{6E085974-7CD1-4AAB-B1CD-DC4CAA9C76AE}" type="pres">
      <dgm:prSet presAssocID="{4F7E8EB3-723E-41E8-BDF8-A172C26FC14E}" presName="spaceRect" presStyleCnt="0"/>
      <dgm:spPr/>
    </dgm:pt>
    <dgm:pt modelId="{8011B122-1CE9-4207-8E99-17BC4E4061FE}" type="pres">
      <dgm:prSet presAssocID="{4F7E8EB3-723E-41E8-BDF8-A172C26FC14E}" presName="textRect" presStyleLbl="revTx" presStyleIdx="0" presStyleCnt="2">
        <dgm:presLayoutVars>
          <dgm:chMax val="1"/>
          <dgm:chPref val="1"/>
        </dgm:presLayoutVars>
      </dgm:prSet>
      <dgm:spPr/>
    </dgm:pt>
    <dgm:pt modelId="{80EE8628-0B51-4DAF-A9B1-E288B12CAB5F}" type="pres">
      <dgm:prSet presAssocID="{CE9D83B2-A19F-4138-B9FC-D0F453A89CE4}" presName="sibTrans" presStyleCnt="0"/>
      <dgm:spPr/>
    </dgm:pt>
    <dgm:pt modelId="{88A2DFCA-8359-4DB0-AF9C-0C200C620049}" type="pres">
      <dgm:prSet presAssocID="{FCD200AB-FF46-4804-8314-EFE1A0D8C120}" presName="compNode" presStyleCnt="0"/>
      <dgm:spPr/>
    </dgm:pt>
    <dgm:pt modelId="{BFA6DDE1-2E8A-4044-9FE9-B59F8B6C572D}" type="pres">
      <dgm:prSet presAssocID="{FCD200AB-FF46-4804-8314-EFE1A0D8C120}" presName="iconBgRect" presStyleLbl="bgShp" presStyleIdx="1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31CDFC09-EFB1-4775-B753-1FB9FE407EB8}" type="pres">
      <dgm:prSet presAssocID="{FCD200AB-FF46-4804-8314-EFE1A0D8C120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auge"/>
        </a:ext>
      </dgm:extLst>
    </dgm:pt>
    <dgm:pt modelId="{7FFE43D2-2CAF-4D58-BFDE-699900FB20D0}" type="pres">
      <dgm:prSet presAssocID="{FCD200AB-FF46-4804-8314-EFE1A0D8C120}" presName="spaceRect" presStyleCnt="0"/>
      <dgm:spPr/>
    </dgm:pt>
    <dgm:pt modelId="{879C06A6-F2AF-4D59-812A-D43AE0ED0392}" type="pres">
      <dgm:prSet presAssocID="{FCD200AB-FF46-4804-8314-EFE1A0D8C120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B7699111-637F-407E-8087-D3619CB352EE}" type="presOf" srcId="{4F7E8EB3-723E-41E8-BDF8-A172C26FC14E}" destId="{8011B122-1CE9-4207-8E99-17BC4E4061FE}" srcOrd="0" destOrd="0" presId="urn:microsoft.com/office/officeart/2018/5/layout/IconLeafLabelList"/>
    <dgm:cxn modelId="{8FA5301C-83A0-40BA-915C-BD2BCC752B47}" type="presOf" srcId="{FCD200AB-FF46-4804-8314-EFE1A0D8C120}" destId="{879C06A6-F2AF-4D59-812A-D43AE0ED0392}" srcOrd="0" destOrd="0" presId="urn:microsoft.com/office/officeart/2018/5/layout/IconLeafLabelList"/>
    <dgm:cxn modelId="{65D27C9C-8CBF-4050-9071-97B6DD178674}" srcId="{A34B461D-1778-454D-BF64-D67DAED4DB19}" destId="{FCD200AB-FF46-4804-8314-EFE1A0D8C120}" srcOrd="1" destOrd="0" parTransId="{8E1D20D5-91BF-49B2-BF5B-297F6EA06FC1}" sibTransId="{2FB29667-7D2F-44A5-9E1C-87C534D611CB}"/>
    <dgm:cxn modelId="{9624E5C2-87DB-4E48-AB4B-2EF89680C45B}" type="presOf" srcId="{A34B461D-1778-454D-BF64-D67DAED4DB19}" destId="{092914A1-E905-4296-9E82-1507BC59092C}" srcOrd="0" destOrd="0" presId="urn:microsoft.com/office/officeart/2018/5/layout/IconLeafLabelList"/>
    <dgm:cxn modelId="{11218FF7-7E95-4F29-B641-9C662D2D1783}" srcId="{A34B461D-1778-454D-BF64-D67DAED4DB19}" destId="{4F7E8EB3-723E-41E8-BDF8-A172C26FC14E}" srcOrd="0" destOrd="0" parTransId="{323B1DFD-9D55-4632-9F61-CA6AF6B6210B}" sibTransId="{CE9D83B2-A19F-4138-B9FC-D0F453A89CE4}"/>
    <dgm:cxn modelId="{F7CA0AED-C2DF-4DE9-856C-6B335D1D3E0C}" type="presParOf" srcId="{092914A1-E905-4296-9E82-1507BC59092C}" destId="{F80D0C81-2623-44F2-93CF-387C26ECCD57}" srcOrd="0" destOrd="0" presId="urn:microsoft.com/office/officeart/2018/5/layout/IconLeafLabelList"/>
    <dgm:cxn modelId="{D0824778-EDDD-4946-B787-83FB28272492}" type="presParOf" srcId="{F80D0C81-2623-44F2-93CF-387C26ECCD57}" destId="{CD714A58-3EE1-4C6E-8DC9-874364E8D698}" srcOrd="0" destOrd="0" presId="urn:microsoft.com/office/officeart/2018/5/layout/IconLeafLabelList"/>
    <dgm:cxn modelId="{F0796DFF-8FCB-420F-97ED-B7DB69D1DDDD}" type="presParOf" srcId="{F80D0C81-2623-44F2-93CF-387C26ECCD57}" destId="{0A3BB925-16F9-4307-B117-F5C660C34AA1}" srcOrd="1" destOrd="0" presId="urn:microsoft.com/office/officeart/2018/5/layout/IconLeafLabelList"/>
    <dgm:cxn modelId="{B331A86E-E3FF-4EE3-81D1-A897B157790A}" type="presParOf" srcId="{F80D0C81-2623-44F2-93CF-387C26ECCD57}" destId="{6E085974-7CD1-4AAB-B1CD-DC4CAA9C76AE}" srcOrd="2" destOrd="0" presId="urn:microsoft.com/office/officeart/2018/5/layout/IconLeafLabelList"/>
    <dgm:cxn modelId="{79E35AAF-6208-4B13-80CA-F7AB0CC0D1ED}" type="presParOf" srcId="{F80D0C81-2623-44F2-93CF-387C26ECCD57}" destId="{8011B122-1CE9-4207-8E99-17BC4E4061FE}" srcOrd="3" destOrd="0" presId="urn:microsoft.com/office/officeart/2018/5/layout/IconLeafLabelList"/>
    <dgm:cxn modelId="{8081EF06-7732-4FF2-BC06-1D1AA623D541}" type="presParOf" srcId="{092914A1-E905-4296-9E82-1507BC59092C}" destId="{80EE8628-0B51-4DAF-A9B1-E288B12CAB5F}" srcOrd="1" destOrd="0" presId="urn:microsoft.com/office/officeart/2018/5/layout/IconLeafLabelList"/>
    <dgm:cxn modelId="{5E1326CC-A098-4C96-B63C-4F7308927ABE}" type="presParOf" srcId="{092914A1-E905-4296-9E82-1507BC59092C}" destId="{88A2DFCA-8359-4DB0-AF9C-0C200C620049}" srcOrd="2" destOrd="0" presId="urn:microsoft.com/office/officeart/2018/5/layout/IconLeafLabelList"/>
    <dgm:cxn modelId="{2E301A52-9437-4328-9199-C3556870EE53}" type="presParOf" srcId="{88A2DFCA-8359-4DB0-AF9C-0C200C620049}" destId="{BFA6DDE1-2E8A-4044-9FE9-B59F8B6C572D}" srcOrd="0" destOrd="0" presId="urn:microsoft.com/office/officeart/2018/5/layout/IconLeafLabelList"/>
    <dgm:cxn modelId="{D55110FD-B6BA-4299-BFBE-DCE919200D06}" type="presParOf" srcId="{88A2DFCA-8359-4DB0-AF9C-0C200C620049}" destId="{31CDFC09-EFB1-4775-B753-1FB9FE407EB8}" srcOrd="1" destOrd="0" presId="urn:microsoft.com/office/officeart/2018/5/layout/IconLeafLabelList"/>
    <dgm:cxn modelId="{C90FFDF2-53FC-4EAC-AD83-D90F10A584A5}" type="presParOf" srcId="{88A2DFCA-8359-4DB0-AF9C-0C200C620049}" destId="{7FFE43D2-2CAF-4D58-BFDE-699900FB20D0}" srcOrd="2" destOrd="0" presId="urn:microsoft.com/office/officeart/2018/5/layout/IconLeafLabelList"/>
    <dgm:cxn modelId="{3B87237E-C321-464E-841B-4F16C4CE0D9B}" type="presParOf" srcId="{88A2DFCA-8359-4DB0-AF9C-0C200C620049}" destId="{879C06A6-F2AF-4D59-812A-D43AE0ED0392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714A58-3EE1-4C6E-8DC9-874364E8D698}">
      <dsp:nvSpPr>
        <dsp:cNvPr id="0" name=""/>
        <dsp:cNvSpPr/>
      </dsp:nvSpPr>
      <dsp:spPr>
        <a:xfrm>
          <a:off x="575943" y="546812"/>
          <a:ext cx="1715625" cy="1715625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3BB925-16F9-4307-B117-F5C660C34AA1}">
      <dsp:nvSpPr>
        <dsp:cNvPr id="0" name=""/>
        <dsp:cNvSpPr/>
      </dsp:nvSpPr>
      <dsp:spPr>
        <a:xfrm>
          <a:off x="941568" y="912437"/>
          <a:ext cx="984375" cy="9843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11B122-1CE9-4207-8E99-17BC4E4061FE}">
      <dsp:nvSpPr>
        <dsp:cNvPr id="0" name=""/>
        <dsp:cNvSpPr/>
      </dsp:nvSpPr>
      <dsp:spPr>
        <a:xfrm>
          <a:off x="27506" y="2796812"/>
          <a:ext cx="2812500" cy="153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200" kern="1200" dirty="0"/>
            <a:t>NYS Council Conversion Rate 66%</a:t>
          </a:r>
        </a:p>
      </dsp:txBody>
      <dsp:txXfrm>
        <a:off x="27506" y="2796812"/>
        <a:ext cx="2812500" cy="1530000"/>
      </dsp:txXfrm>
    </dsp:sp>
    <dsp:sp modelId="{BFA6DDE1-2E8A-4044-9FE9-B59F8B6C572D}">
      <dsp:nvSpPr>
        <dsp:cNvPr id="0" name=""/>
        <dsp:cNvSpPr/>
      </dsp:nvSpPr>
      <dsp:spPr>
        <a:xfrm>
          <a:off x="3880631" y="546812"/>
          <a:ext cx="1715625" cy="1715625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CDFC09-EFB1-4775-B753-1FB9FE407EB8}">
      <dsp:nvSpPr>
        <dsp:cNvPr id="0" name=""/>
        <dsp:cNvSpPr/>
      </dsp:nvSpPr>
      <dsp:spPr>
        <a:xfrm>
          <a:off x="4246256" y="912437"/>
          <a:ext cx="984375" cy="9843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9C06A6-F2AF-4D59-812A-D43AE0ED0392}">
      <dsp:nvSpPr>
        <dsp:cNvPr id="0" name=""/>
        <dsp:cNvSpPr/>
      </dsp:nvSpPr>
      <dsp:spPr>
        <a:xfrm>
          <a:off x="3332193" y="2796812"/>
          <a:ext cx="2812500" cy="153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200" kern="1200"/>
            <a:t>Order Wide Conversion Rate   67%</a:t>
          </a:r>
        </a:p>
      </dsp:txBody>
      <dsp:txXfrm>
        <a:off x="3332193" y="2796812"/>
        <a:ext cx="2812500" cy="153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E7F21A-9537-496A-89FA-B886F2630C67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1EE136-B77A-48B5-BD9C-E81FC4BB8A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91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0CAA7-E612-EF35-AE3E-C6DDCD4FB0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4B5864-CA11-9B61-358A-340C4FF0C4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D0982-99BB-0969-1FD2-11ECE2F6D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80E80-EA8A-46CD-A557-82CE009DFA4C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D635C-020C-D359-F3F1-2F6D663D8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32252F-A846-D901-1F10-A941006C5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CAD6B-8ABC-4687-A2F2-298A4638B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933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76213-F6AF-67FE-1C03-F68BA71A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169B7-601F-A48E-8484-6882484468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0D299-9833-D0D1-B480-484D092AE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80E80-EA8A-46CD-A557-82CE009DFA4C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A1E052-A453-8EDF-2CA1-25906E507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6859CE-0932-DE69-E895-4C7B2FFFF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CAD6B-8ABC-4687-A2F2-298A4638B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74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49B19-2A90-1B6B-C003-FF836F833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F6FFE6-F180-3DE0-436E-0ABF7AAE62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D3B38-6E85-0078-2D27-B6025AF96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80E80-EA8A-46CD-A557-82CE009DFA4C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E588C4-6923-0CFB-52D5-497F98BBD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66A86-2BC5-334B-1EDD-30435B16A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CAD6B-8ABC-4687-A2F2-298A4638B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437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19812-2993-327D-C228-666E1618A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43D13-A63A-ACDF-2B5C-280F49C9B3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2835C7-E4C6-6A53-7776-AA0FC7E33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A77459-B628-EED5-2C03-FC63AE6C4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80E80-EA8A-46CD-A557-82CE009DFA4C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C4BFF1-D85A-F6B5-6D52-402277794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A8C2E7-53F9-582E-589F-4ADF6F8F0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CAD6B-8ABC-4687-A2F2-298A4638B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835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54BB8-65AB-241B-BF86-0DD983450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8EE2FC-2143-8B39-A7A3-0009A74C8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2B8157-2B54-6650-CE9E-23A79947E2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6A0672-B6FC-CDC2-95FD-395429913F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9F401E-0E80-2B2D-8A88-F48E187E61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1AB0EF-AC5E-0F7A-0E7E-E0FD1D1FD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80E80-EA8A-46CD-A557-82CE009DFA4C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014DE-CCF1-4C6F-8BD4-0A40D541B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7327B8-683C-6C7A-105C-FDB44E3B2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CAD6B-8ABC-4687-A2F2-298A4638B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647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75CC5-1248-E283-74A3-D995AF35A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319B7-9AA9-5EC2-8857-A3708799D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80E80-EA8A-46CD-A557-82CE009DFA4C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BA93D9-213D-FDA4-5C1B-07C86C245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AB66C1-B20B-C998-6B5F-0371BFFC5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CAD6B-8ABC-4687-A2F2-298A4638B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060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4B0EC4-A8C2-388D-DC03-DE954679C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80E80-EA8A-46CD-A557-82CE009DFA4C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FC1967-1C77-B79F-7AEC-33CD2D921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9B4A96-F932-3EFC-49B3-1CA41F76E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CAD6B-8ABC-4687-A2F2-298A4638B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466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06E03-346E-1574-7057-8120CAD26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E0342-D9C2-46E0-A128-CE5C01499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DE849B-00F4-C90A-A436-342396E8A8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17BC36-0B38-3A07-2957-EE2012AB1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80E80-EA8A-46CD-A557-82CE009DFA4C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144B8E-A5E9-D52B-45B2-BF60FD37B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8657B0-6489-E354-08F8-DD1DCA75E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CAD6B-8ABC-4687-A2F2-298A4638B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351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49B69-D8F1-454D-ED8B-C0524C46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1A59CD-29EC-BB56-DFCD-0843FDEE43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8F1918-8C65-C86A-3EB5-5F298127C2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C7578F-600D-6C96-AEC7-F3DB8B1D2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80E80-EA8A-46CD-A557-82CE009DFA4C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2488A9-9D09-13CF-8B7C-DB5008D20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AA5E20-BED0-37BE-63D8-BC5B6972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CAD6B-8ABC-4687-A2F2-298A4638B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554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C409A-6950-5D06-5E60-92128B4C1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1089F1-6A2E-829F-E7F3-7C16B7EF1D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A3A9A3-3408-7A9F-7A65-6706F4EE4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80E80-EA8A-46CD-A557-82CE009DFA4C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06AE47-3637-EE78-7A0B-59E48A7BB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78A95C-7051-E4BF-AA4C-851352F16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CAD6B-8ABC-4687-A2F2-298A4638B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614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5E44F0-ADC0-6710-DBB3-308B75E6F7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8E2D83-494F-6024-586F-3F1D3DDD7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B6D30-6B0E-82E6-CE15-FE732FAA0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80E80-EA8A-46CD-A557-82CE009DFA4C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DED5C-52AA-99D5-D2AF-21225DAB9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0CECC5-302F-F634-3140-66F3810CA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CAD6B-8ABC-4687-A2F2-298A4638B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382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EE3221-B8BC-0006-8211-E435CFC47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F403AF-4AA5-58DC-E543-358EF4F45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E5B80-9BFC-6BF8-C39F-BD6392B7A8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380E80-EA8A-46CD-A557-82CE009DFA4C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8ED6C7-C964-FD27-8ED2-F01FB2C0F4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05F44-8A86-F6B8-A428-0CE409D37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ACAD6B-8ABC-4687-A2F2-298A4638B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632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ofc.org/en/resources/for-members/membership-growth/online-membership-application-walkthrough.pdf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211DE6-427B-15CD-EE1B-08739A6A66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865" y="818984"/>
            <a:ext cx="6596245" cy="3268520"/>
          </a:xfrm>
        </p:spPr>
        <p:txBody>
          <a:bodyPr>
            <a:normAutofit/>
          </a:bodyPr>
          <a:lstStyle/>
          <a:p>
            <a:pPr algn="r"/>
            <a:r>
              <a:rPr lang="en-US" sz="4800">
                <a:solidFill>
                  <a:srgbClr val="FFFFFF"/>
                </a:solidFill>
              </a:rPr>
              <a:t>Online Membership	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ED73AD-3B23-9FF0-7DF8-08F1C0E558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1874" y="4797188"/>
            <a:ext cx="6051236" cy="1241828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Paul Plate’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963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D153EDB2-4AAD-43F4-AE78-4D326C813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grpSp>
        <p:nvGrpSpPr>
          <p:cNvPr id="2057" name="Group 2056">
            <a:extLst>
              <a:ext uri="{FF2B5EF4-FFF2-40B4-BE49-F238E27FC236}">
                <a16:creationId xmlns:a16="http://schemas.microsoft.com/office/drawing/2014/main" id="{A3CB7779-72E2-4E92-AE18-6BBC335D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7625" y="0"/>
            <a:ext cx="11097905" cy="6858000"/>
            <a:chOff x="547625" y="0"/>
            <a:chExt cx="11097905" cy="6858000"/>
          </a:xfrm>
        </p:grpSpPr>
        <p:sp>
          <p:nvSpPr>
            <p:cNvPr id="2058" name="Freeform: Shape 2057">
              <a:extLst>
                <a:ext uri="{FF2B5EF4-FFF2-40B4-BE49-F238E27FC236}">
                  <a16:creationId xmlns:a16="http://schemas.microsoft.com/office/drawing/2014/main" id="{175B9DA5-08BD-40EA-B06C-3D3CCD06A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7575" y="0"/>
              <a:ext cx="10345003" cy="6858000"/>
            </a:xfrm>
            <a:custGeom>
              <a:avLst/>
              <a:gdLst>
                <a:gd name="connsiteX0" fmla="*/ 7551973 w 9174595"/>
                <a:gd name="connsiteY0" fmla="*/ 0 h 6858000"/>
                <a:gd name="connsiteX1" fmla="*/ 5634635 w 9174595"/>
                <a:gd name="connsiteY1" fmla="*/ 0 h 6858000"/>
                <a:gd name="connsiteX2" fmla="*/ 5550590 w 9174595"/>
                <a:gd name="connsiteY2" fmla="*/ 0 h 6858000"/>
                <a:gd name="connsiteX3" fmla="*/ 5480986 w 9174595"/>
                <a:gd name="connsiteY3" fmla="*/ 0 h 6858000"/>
                <a:gd name="connsiteX4" fmla="*/ 4886240 w 9174595"/>
                <a:gd name="connsiteY4" fmla="*/ 0 h 6858000"/>
                <a:gd name="connsiteX5" fmla="*/ 4816638 w 9174595"/>
                <a:gd name="connsiteY5" fmla="*/ 0 h 6858000"/>
                <a:gd name="connsiteX6" fmla="*/ 4357958 w 9174595"/>
                <a:gd name="connsiteY6" fmla="*/ 0 h 6858000"/>
                <a:gd name="connsiteX7" fmla="*/ 4288354 w 9174595"/>
                <a:gd name="connsiteY7" fmla="*/ 0 h 6858000"/>
                <a:gd name="connsiteX8" fmla="*/ 3693608 w 9174595"/>
                <a:gd name="connsiteY8" fmla="*/ 0 h 6858000"/>
                <a:gd name="connsiteX9" fmla="*/ 3624006 w 9174595"/>
                <a:gd name="connsiteY9" fmla="*/ 0 h 6858000"/>
                <a:gd name="connsiteX10" fmla="*/ 3276448 w 9174595"/>
                <a:gd name="connsiteY10" fmla="*/ 0 h 6858000"/>
                <a:gd name="connsiteX11" fmla="*/ 1622622 w 9174595"/>
                <a:gd name="connsiteY11" fmla="*/ 0 h 6858000"/>
                <a:gd name="connsiteX12" fmla="*/ 1600504 w 9174595"/>
                <a:gd name="connsiteY12" fmla="*/ 14997 h 6858000"/>
                <a:gd name="connsiteX13" fmla="*/ 0 w 9174595"/>
                <a:gd name="connsiteY13" fmla="*/ 3621656 h 6858000"/>
                <a:gd name="connsiteX14" fmla="*/ 1873886 w 9174595"/>
                <a:gd name="connsiteY14" fmla="*/ 6374814 h 6858000"/>
                <a:gd name="connsiteX15" fmla="*/ 2390406 w 9174595"/>
                <a:gd name="connsiteY15" fmla="*/ 6780599 h 6858000"/>
                <a:gd name="connsiteX16" fmla="*/ 2502136 w 9174595"/>
                <a:gd name="connsiteY16" fmla="*/ 6858000 h 6858000"/>
                <a:gd name="connsiteX17" fmla="*/ 3276448 w 9174595"/>
                <a:gd name="connsiteY17" fmla="*/ 6858000 h 6858000"/>
                <a:gd name="connsiteX18" fmla="*/ 3624006 w 9174595"/>
                <a:gd name="connsiteY18" fmla="*/ 6858000 h 6858000"/>
                <a:gd name="connsiteX19" fmla="*/ 3693608 w 9174595"/>
                <a:gd name="connsiteY19" fmla="*/ 6858000 h 6858000"/>
                <a:gd name="connsiteX20" fmla="*/ 4288354 w 9174595"/>
                <a:gd name="connsiteY20" fmla="*/ 6858000 h 6858000"/>
                <a:gd name="connsiteX21" fmla="*/ 4357958 w 9174595"/>
                <a:gd name="connsiteY21" fmla="*/ 6858000 h 6858000"/>
                <a:gd name="connsiteX22" fmla="*/ 4816638 w 9174595"/>
                <a:gd name="connsiteY22" fmla="*/ 6858000 h 6858000"/>
                <a:gd name="connsiteX23" fmla="*/ 4886240 w 9174595"/>
                <a:gd name="connsiteY23" fmla="*/ 6858000 h 6858000"/>
                <a:gd name="connsiteX24" fmla="*/ 5480986 w 9174595"/>
                <a:gd name="connsiteY24" fmla="*/ 6858000 h 6858000"/>
                <a:gd name="connsiteX25" fmla="*/ 5550590 w 9174595"/>
                <a:gd name="connsiteY25" fmla="*/ 6858000 h 6858000"/>
                <a:gd name="connsiteX26" fmla="*/ 5634635 w 9174595"/>
                <a:gd name="connsiteY26" fmla="*/ 6858000 h 6858000"/>
                <a:gd name="connsiteX27" fmla="*/ 6672460 w 9174595"/>
                <a:gd name="connsiteY27" fmla="*/ 6858000 h 6858000"/>
                <a:gd name="connsiteX28" fmla="*/ 6784188 w 9174595"/>
                <a:gd name="connsiteY28" fmla="*/ 6780599 h 6858000"/>
                <a:gd name="connsiteX29" fmla="*/ 7300708 w 9174595"/>
                <a:gd name="connsiteY29" fmla="*/ 6374814 h 6858000"/>
                <a:gd name="connsiteX30" fmla="*/ 9174595 w 9174595"/>
                <a:gd name="connsiteY30" fmla="*/ 3621656 h 6858000"/>
                <a:gd name="connsiteX31" fmla="*/ 7574092 w 9174595"/>
                <a:gd name="connsiteY3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4595" h="6858000">
                  <a:moveTo>
                    <a:pt x="7551973" y="0"/>
                  </a:moveTo>
                  <a:lnTo>
                    <a:pt x="5634635" y="0"/>
                  </a:lnTo>
                  <a:lnTo>
                    <a:pt x="5550590" y="0"/>
                  </a:lnTo>
                  <a:lnTo>
                    <a:pt x="5480986" y="0"/>
                  </a:lnTo>
                  <a:lnTo>
                    <a:pt x="4886240" y="0"/>
                  </a:lnTo>
                  <a:lnTo>
                    <a:pt x="4816638" y="0"/>
                  </a:lnTo>
                  <a:lnTo>
                    <a:pt x="4357958" y="0"/>
                  </a:lnTo>
                  <a:lnTo>
                    <a:pt x="4288354" y="0"/>
                  </a:lnTo>
                  <a:lnTo>
                    <a:pt x="3693608" y="0"/>
                  </a:lnTo>
                  <a:lnTo>
                    <a:pt x="3624006" y="0"/>
                  </a:lnTo>
                  <a:lnTo>
                    <a:pt x="3276448" y="0"/>
                  </a:lnTo>
                  <a:lnTo>
                    <a:pt x="1622622" y="0"/>
                  </a:lnTo>
                  <a:lnTo>
                    <a:pt x="1600504" y="14997"/>
                  </a:lnTo>
                  <a:cubicBezTo>
                    <a:pt x="573594" y="754641"/>
                    <a:pt x="0" y="2093192"/>
                    <a:pt x="0" y="3621656"/>
                  </a:cubicBezTo>
                  <a:cubicBezTo>
                    <a:pt x="0" y="4969131"/>
                    <a:pt x="928496" y="5602839"/>
                    <a:pt x="1873886" y="6374814"/>
                  </a:cubicBezTo>
                  <a:cubicBezTo>
                    <a:pt x="2046046" y="6515397"/>
                    <a:pt x="2216632" y="6653108"/>
                    <a:pt x="2390406" y="6780599"/>
                  </a:cubicBezTo>
                  <a:lnTo>
                    <a:pt x="2502136" y="6858000"/>
                  </a:lnTo>
                  <a:lnTo>
                    <a:pt x="3276448" y="6858000"/>
                  </a:lnTo>
                  <a:lnTo>
                    <a:pt x="3624006" y="6858000"/>
                  </a:lnTo>
                  <a:lnTo>
                    <a:pt x="3693608" y="6858000"/>
                  </a:lnTo>
                  <a:lnTo>
                    <a:pt x="4288354" y="6858000"/>
                  </a:lnTo>
                  <a:lnTo>
                    <a:pt x="4357958" y="6858000"/>
                  </a:lnTo>
                  <a:lnTo>
                    <a:pt x="4816638" y="6858000"/>
                  </a:lnTo>
                  <a:lnTo>
                    <a:pt x="4886240" y="6858000"/>
                  </a:lnTo>
                  <a:lnTo>
                    <a:pt x="5480986" y="6858000"/>
                  </a:lnTo>
                  <a:lnTo>
                    <a:pt x="5550590" y="6858000"/>
                  </a:lnTo>
                  <a:lnTo>
                    <a:pt x="5634635" y="6858000"/>
                  </a:lnTo>
                  <a:lnTo>
                    <a:pt x="6672460" y="6858000"/>
                  </a:lnTo>
                  <a:lnTo>
                    <a:pt x="6784188" y="6780599"/>
                  </a:lnTo>
                  <a:cubicBezTo>
                    <a:pt x="6957963" y="6653108"/>
                    <a:pt x="7128548" y="6515397"/>
                    <a:pt x="7300708" y="6374814"/>
                  </a:cubicBezTo>
                  <a:cubicBezTo>
                    <a:pt x="8246100" y="5602839"/>
                    <a:pt x="9174595" y="4969131"/>
                    <a:pt x="9174595" y="3621656"/>
                  </a:cubicBezTo>
                  <a:cubicBezTo>
                    <a:pt x="9174595" y="2093192"/>
                    <a:pt x="8601001" y="754641"/>
                    <a:pt x="7574092" y="1499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59" name="Freeform: Shape 2058">
              <a:extLst>
                <a:ext uri="{FF2B5EF4-FFF2-40B4-BE49-F238E27FC236}">
                  <a16:creationId xmlns:a16="http://schemas.microsoft.com/office/drawing/2014/main" id="{9EE62D72-11EF-40E9-BF23-0FCAEACDD7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08673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2060" name="Freeform: Shape 2059">
              <a:extLst>
                <a:ext uri="{FF2B5EF4-FFF2-40B4-BE49-F238E27FC236}">
                  <a16:creationId xmlns:a16="http://schemas.microsoft.com/office/drawing/2014/main" id="{676336F2-6633-4E26-8760-05F94D87D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75235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2061" name="Freeform: Shape 2060">
              <a:extLst>
                <a:ext uri="{FF2B5EF4-FFF2-40B4-BE49-F238E27FC236}">
                  <a16:creationId xmlns:a16="http://schemas.microsoft.com/office/drawing/2014/main" id="{39F3102E-7749-422F-8F51-A148252B8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47625" y="0"/>
              <a:ext cx="2209181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2062" name="Freeform: Shape 2061">
              <a:extLst>
                <a:ext uri="{FF2B5EF4-FFF2-40B4-BE49-F238E27FC236}">
                  <a16:creationId xmlns:a16="http://schemas.microsoft.com/office/drawing/2014/main" id="{871191CD-1211-4C40-9D45-449D9BE65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36349" y="0"/>
              <a:ext cx="2209181" cy="6858000"/>
            </a:xfrm>
            <a:custGeom>
              <a:avLst/>
              <a:gdLst>
                <a:gd name="connsiteX0" fmla="*/ 937727 w 2209181"/>
                <a:gd name="connsiteY0" fmla="*/ 0 h 6858000"/>
                <a:gd name="connsiteX1" fmla="*/ 955085 w 2209181"/>
                <a:gd name="connsiteY1" fmla="*/ 0 h 6858000"/>
                <a:gd name="connsiteX2" fmla="*/ 982018 w 2209181"/>
                <a:gd name="connsiteY2" fmla="*/ 25210 h 6858000"/>
                <a:gd name="connsiteX3" fmla="*/ 2202283 w 2209181"/>
                <a:gd name="connsiteY3" fmla="*/ 3810283 h 6858000"/>
                <a:gd name="connsiteX4" fmla="*/ 236958 w 2209181"/>
                <a:gd name="connsiteY4" fmla="*/ 6682507 h 6858000"/>
                <a:gd name="connsiteX5" fmla="*/ 19349 w 2209181"/>
                <a:gd name="connsiteY5" fmla="*/ 6858000 h 6858000"/>
                <a:gd name="connsiteX6" fmla="*/ 0 w 2209181"/>
                <a:gd name="connsiteY6" fmla="*/ 6858000 h 6858000"/>
                <a:gd name="connsiteX7" fmla="*/ 218679 w 2209181"/>
                <a:gd name="connsiteY7" fmla="*/ 6681644 h 6858000"/>
                <a:gd name="connsiteX8" fmla="*/ 2184004 w 2209181"/>
                <a:gd name="connsiteY8" fmla="*/ 3809420 h 6858000"/>
                <a:gd name="connsiteX9" fmla="*/ 963738 w 2209181"/>
                <a:gd name="connsiteY9" fmla="*/ 2434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37727" y="0"/>
                  </a:moveTo>
                  <a:lnTo>
                    <a:pt x="955085" y="0"/>
                  </a:lnTo>
                  <a:lnTo>
                    <a:pt x="982018" y="25210"/>
                  </a:lnTo>
                  <a:cubicBezTo>
                    <a:pt x="1836289" y="886318"/>
                    <a:pt x="2270080" y="2270266"/>
                    <a:pt x="2202283" y="3810283"/>
                  </a:cubicBezTo>
                  <a:cubicBezTo>
                    <a:pt x="2138530" y="5258455"/>
                    <a:pt x="1199288" y="5896573"/>
                    <a:pt x="236958" y="6682507"/>
                  </a:cubicBezTo>
                  <a:lnTo>
                    <a:pt x="19349" y="6858000"/>
                  </a:lnTo>
                  <a:lnTo>
                    <a:pt x="0" y="6858000"/>
                  </a:lnTo>
                  <a:lnTo>
                    <a:pt x="218679" y="6681644"/>
                  </a:lnTo>
                  <a:cubicBezTo>
                    <a:pt x="1181008" y="5895709"/>
                    <a:pt x="2120250" y="5257592"/>
                    <a:pt x="2184004" y="3809420"/>
                  </a:cubicBezTo>
                  <a:cubicBezTo>
                    <a:pt x="2251801" y="2269402"/>
                    <a:pt x="1818009" y="885455"/>
                    <a:pt x="963738" y="24346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pic>
        <p:nvPicPr>
          <p:cNvPr id="2050" name="Picture 2" descr="Knights Of Columbus | Council 8478">
            <a:extLst>
              <a:ext uri="{FF2B5EF4-FFF2-40B4-BE49-F238E27FC236}">
                <a16:creationId xmlns:a16="http://schemas.microsoft.com/office/drawing/2014/main" id="{B042C581-A0F7-EDFE-BA8F-E9DC0E245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27123" y="767108"/>
            <a:ext cx="8288593" cy="5324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747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44E186-468D-9531-0260-7A897AA7B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825" y="1641752"/>
            <a:ext cx="4391024" cy="1323439"/>
          </a:xfrm>
        </p:spPr>
        <p:txBody>
          <a:bodyPr anchor="t"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Why join online?</a:t>
            </a:r>
          </a:p>
        </p:txBody>
      </p:sp>
      <p:pic>
        <p:nvPicPr>
          <p:cNvPr id="10" name="Picture 9" descr="Person watching empty phone">
            <a:extLst>
              <a:ext uri="{FF2B5EF4-FFF2-40B4-BE49-F238E27FC236}">
                <a16:creationId xmlns:a16="http://schemas.microsoft.com/office/drawing/2014/main" id="{15608823-1B0B-928B-7573-A70A5B5D44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912"/>
          <a:stretch>
            <a:fillRect/>
          </a:stretch>
        </p:blipFill>
        <p:spPr>
          <a:xfrm>
            <a:off x="827088" y="1199536"/>
            <a:ext cx="5597398" cy="4975840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0EAC7AFE-68C0-41EB-A1C7-108E60D7C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7088" y="4795537"/>
            <a:ext cx="5260975" cy="1410656"/>
            <a:chOff x="827088" y="4795537"/>
            <a:chExt cx="5260975" cy="1410656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27393A7-D6DA-410B-8699-AA56B57BF7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8" y="4795537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EC44C88-69E3-42EE-86E8-9B45F712B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8" y="4795537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178E3-3BD2-9DC0-0F3B-7B042D4BFB78}"/>
              </a:ext>
            </a:extLst>
          </p:cNvPr>
          <p:cNvSpPr>
            <a:spLocks noGrp="1"/>
          </p:cNvSpPr>
          <p:nvPr>
            <p:ph idx="1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BulletedText"/>
                  </p202:designTagLst>
                </p202:designPr>
              </p:ext>
            </p:extLst>
          </p:nvPr>
        </p:nvSpPr>
        <p:spPr>
          <a:xfrm>
            <a:off x="6981826" y="3146400"/>
            <a:ext cx="4391024" cy="26820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>
                    <a:alpha val="80000"/>
                  </a:schemeClr>
                </a:solidFill>
              </a:rPr>
              <a:t>Convenience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>
                    <a:alpha val="80000"/>
                  </a:schemeClr>
                </a:solidFill>
              </a:rPr>
              <a:t>Accuracy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>
                    <a:alpha val="80000"/>
                  </a:schemeClr>
                </a:solidFill>
              </a:rPr>
              <a:t>Instantaneous</a:t>
            </a:r>
          </a:p>
        </p:txBody>
      </p:sp>
      <p:pic>
        <p:nvPicPr>
          <p:cNvPr id="4098" name="Picture 2" descr="Online Membership | Knights of Columbus - California State Council  #kofccalifornia @kofccalifornia">
            <a:extLst>
              <a:ext uri="{FF2B5EF4-FFF2-40B4-BE49-F238E27FC236}">
                <a16:creationId xmlns:a16="http://schemas.microsoft.com/office/drawing/2014/main" id="{66A70E4F-523A-E39F-82D1-829365F18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806" y="2379406"/>
            <a:ext cx="797161" cy="1622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0174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6" name="Rectangle 1075">
            <a:extLst>
              <a:ext uri="{FF2B5EF4-FFF2-40B4-BE49-F238E27FC236}">
                <a16:creationId xmlns:a16="http://schemas.microsoft.com/office/drawing/2014/main" id="{F0087D53-9295-4463-AAE4-D5C626046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AA31E8-6288-5253-F0D0-597007F0A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01453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/>
              <a:t>KofC.org/joinus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BCFA5572-6E67-6F5D-F30C-72353AA51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320040" y="590405"/>
            <a:ext cx="5614416" cy="335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AF3207B-3FF0-3001-664D-2C5148C745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54496" y="702694"/>
            <a:ext cx="5614416" cy="3130036"/>
          </a:xfrm>
          <a:prstGeom prst="rect">
            <a:avLst/>
          </a:prstGeom>
        </p:spPr>
      </p:pic>
      <p:sp>
        <p:nvSpPr>
          <p:cNvPr id="1077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5594358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5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CB82258-70A6-88D1-85DC-E4879DDF595B}"/>
              </a:ext>
            </a:extLst>
          </p:cNvPr>
          <p:cNvSpPr txBox="1"/>
          <p:nvPr/>
        </p:nvSpPr>
        <p:spPr>
          <a:xfrm>
            <a:off x="1651819" y="1966452"/>
            <a:ext cx="872121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sz="3200" b="1" i="0" u="none" strike="noStrike" dirty="0">
                <a:solidFill>
                  <a:srgbClr val="0000CC"/>
                </a:solidFill>
                <a:effectLst/>
                <a:latin typeface="Arial" panose="020B0604020202020204" pitchFamily="34" charset="0"/>
                <a:hlinkClick r:id="rId2"/>
              </a:rPr>
              <a:t>Online Membership</a:t>
            </a:r>
            <a:r>
              <a:rPr lang="en-US" sz="3200" b="0" i="0" u="none" strike="noStrike" dirty="0">
                <a:solidFill>
                  <a:srgbClr val="0000CC"/>
                </a:solidFill>
                <a:effectLst/>
                <a:latin typeface="Arial" panose="020B0604020202020204" pitchFamily="34" charset="0"/>
                <a:hlinkClick r:id="rId2"/>
              </a:rPr>
              <a:t> Application Walk-through</a:t>
            </a:r>
            <a:endParaRPr lang="en-US" sz="3200" b="0" i="0" u="none" strike="noStrike" dirty="0">
              <a:solidFill>
                <a:srgbClr val="0000CC"/>
              </a:solidFill>
              <a:effectLst/>
              <a:latin typeface="Arial" panose="020B0604020202020204" pitchFamily="34" charset="0"/>
            </a:endParaRPr>
          </a:p>
          <a:p>
            <a:pPr algn="l">
              <a:buNone/>
            </a:pPr>
            <a:r>
              <a:rPr lang="en-US" sz="3200" b="0" i="0" u="none" strike="noStrike" dirty="0">
                <a:solidFill>
                  <a:srgbClr val="008000"/>
                </a:solidFill>
                <a:effectLst/>
                <a:latin typeface="Arial" panose="020B0604020202020204" pitchFamily="34" charset="0"/>
              </a:rPr>
              <a:t>www.kofc.org › online-membership-application-walkthrough</a:t>
            </a:r>
          </a:p>
        </p:txBody>
      </p:sp>
    </p:spTree>
    <p:extLst>
      <p:ext uri="{BB962C8B-B14F-4D97-AF65-F5344CB8AC3E}">
        <p14:creationId xmlns:p14="http://schemas.microsoft.com/office/powerpoint/2010/main" val="513075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omputer screen shot of a website&#10;&#10;AI-generated content may be incorrect.">
            <a:extLst>
              <a:ext uri="{FF2B5EF4-FFF2-40B4-BE49-F238E27FC236}">
                <a16:creationId xmlns:a16="http://schemas.microsoft.com/office/drawing/2014/main" id="{ADA01897-4B09-9D97-4145-F3E21211F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089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24EB92C-D302-8517-5C89-6E767BDAD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70" y="457200"/>
            <a:ext cx="1105786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398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5F801D8-3054-EA5D-C089-195FD9DB5F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"/>
          <a:stretch>
            <a:fillRect/>
          </a:stretch>
        </p:blipFill>
        <p:spPr>
          <a:xfrm>
            <a:off x="457227" y="457200"/>
            <a:ext cx="1127754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394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4DD4DAF-E882-D601-BC8F-A10523CF0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12192000" cy="6553200"/>
          </a:xfrm>
          <a:prstGeom prst="rect">
            <a:avLst/>
          </a:prstGeom>
        </p:spPr>
      </p:pic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49B2630-7B53-F799-4D69-AB68B9673A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121920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086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5DE0EEA-78EA-A2D7-E528-00AE21F4C5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324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E952830-84D1-0F29-F16C-72A5CCF601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70" y="457200"/>
            <a:ext cx="1105786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742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E3F3631-6A9A-C32C-80AE-AAE764DCC5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043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8D6ABCA-77BD-A5EA-39A5-8EFA8FE81A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70" y="457200"/>
            <a:ext cx="1105786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2028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17CBA9-D20C-9361-FEA4-AB391DDAC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457200"/>
            <a:ext cx="5943600" cy="5943600"/>
          </a:xfrm>
          <a:prstGeom prst="rect">
            <a:avLst/>
          </a:prstGeom>
          <a:solidFill>
            <a:srgbClr val="000000">
              <a:shade val="95000"/>
            </a:srgbClr>
          </a:solidFill>
        </p:spPr>
      </p:pic>
    </p:spTree>
    <p:extLst>
      <p:ext uri="{BB962C8B-B14F-4D97-AF65-F5344CB8AC3E}">
        <p14:creationId xmlns:p14="http://schemas.microsoft.com/office/powerpoint/2010/main" val="3246912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84EB7-E1A3-BAAF-F7E8-07DD95A7D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62" y="935935"/>
            <a:ext cx="3932237" cy="1651818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en-US" sz="4000" dirty="0"/>
              <a:t>Joined Online</a:t>
            </a:r>
            <a:br>
              <a:rPr lang="en-US" sz="4000" dirty="0"/>
            </a:br>
            <a:r>
              <a:rPr lang="en-US" sz="4000" dirty="0"/>
              <a:t>1521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DF4D5-EE7A-446A-6DE7-CB4410A6D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4507" y="1042220"/>
            <a:ext cx="6508085" cy="3932904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US" sz="4800" dirty="0"/>
          </a:p>
          <a:p>
            <a:pPr marL="0" indent="0" algn="ctr">
              <a:buNone/>
            </a:pPr>
            <a:r>
              <a:rPr lang="en-US" sz="4800" dirty="0"/>
              <a:t>Fraternal Year 2024-25</a:t>
            </a:r>
          </a:p>
          <a:p>
            <a:pPr marL="0" indent="0" algn="ctr">
              <a:buNone/>
            </a:pPr>
            <a:br>
              <a:rPr lang="en-US" sz="4800" b="1" dirty="0"/>
            </a:br>
            <a:r>
              <a:rPr lang="en-US" sz="4800" b="1" dirty="0"/>
              <a:t>2406 New Members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1EED0-1C64-9362-B4BC-0030C0611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3226" y="3429000"/>
            <a:ext cx="3323304" cy="266908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/>
            <a:endParaRPr lang="en-US" dirty="0"/>
          </a:p>
          <a:p>
            <a:r>
              <a:rPr lang="en-US" sz="4000" dirty="0"/>
              <a:t>Joined </a:t>
            </a:r>
          </a:p>
          <a:p>
            <a:r>
              <a:rPr lang="en-US" sz="4000" dirty="0"/>
              <a:t>Via Paper</a:t>
            </a:r>
          </a:p>
          <a:p>
            <a:r>
              <a:rPr lang="en-US" sz="4000" dirty="0"/>
              <a:t>885</a:t>
            </a:r>
          </a:p>
        </p:txBody>
      </p:sp>
      <p:pic>
        <p:nvPicPr>
          <p:cNvPr id="3074" name="Picture 2" descr="The 8 Best Monitors for 2025 | Reviews ...">
            <a:extLst>
              <a:ext uri="{FF2B5EF4-FFF2-40B4-BE49-F238E27FC236}">
                <a16:creationId xmlns:a16="http://schemas.microsoft.com/office/drawing/2014/main" id="{B86D92B1-64AF-7148-ABE3-A985542F1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08" y="473819"/>
            <a:ext cx="1275095" cy="145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aper And Pencil PNG Transparent Images ...">
            <a:extLst>
              <a:ext uri="{FF2B5EF4-FFF2-40B4-BE49-F238E27FC236}">
                <a16:creationId xmlns:a16="http://schemas.microsoft.com/office/drawing/2014/main" id="{3F8D20A0-9D87-CF27-66B8-CDD3EF71B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149" y="4405502"/>
            <a:ext cx="1500135" cy="150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44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3596A-9A47-506F-FD53-6ABB33FAD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Membership Conversion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2E13F364-872E-5436-CFB9-F7308AC2DF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2042619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DD25FBBB-353F-81B0-BFDE-24A551975E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612" y="2519680"/>
            <a:ext cx="3932237" cy="296672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821FF51-69CA-4647-BB2F-6EC717801C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19680"/>
            <a:ext cx="3929061" cy="296672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455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680527-8135-B144-2AEC-10D5A989A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Online Membership Goals for Fraternal Year 2024-25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EEA656-52E3-D2EB-BE3A-CDF60A4C6DA6}"/>
              </a:ext>
            </a:extLst>
          </p:cNvPr>
          <p:cNvSpPr>
            <a:spLocks noGrp="1"/>
          </p:cNvSpPr>
          <p:nvPr>
            <p:ph idx="1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VSVAR" val="TitledTextBox"/>
                    <p202:designTag name="ARCH:1:CLS" val="InformationBlock"/>
                  </p202:designTagLst>
                </p202:designPr>
              </p:ext>
            </p:extLst>
          </p:nvPr>
        </p:nvSpPr>
        <p:spPr>
          <a:xfrm>
            <a:off x="6538452" y="668594"/>
            <a:ext cx="4827153" cy="552693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endParaRPr lang="en-US" sz="1400" b="1" dirty="0"/>
          </a:p>
          <a:p>
            <a:pPr marL="0" indent="0" algn="ctr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800" b="1" dirty="0"/>
              <a:t>Have more members join through KofC.org/</a:t>
            </a:r>
            <a:r>
              <a:rPr lang="en-US" sz="2800" b="1" dirty="0" err="1"/>
              <a:t>joinus</a:t>
            </a:r>
            <a:endParaRPr lang="en-US" sz="2800" b="1" dirty="0"/>
          </a:p>
          <a:p>
            <a:pPr marL="0" indent="0" algn="ctr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000" i="1" dirty="0"/>
              <a:t>It’s the most efficient method of joining the Order.</a:t>
            </a:r>
          </a:p>
          <a:p>
            <a:pPr marL="0" indent="0" algn="ctr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800" b="1" dirty="0"/>
              <a:t>Convert more online members to council members</a:t>
            </a:r>
          </a:p>
          <a:p>
            <a:pPr marL="0" indent="0" algn="ctr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000" i="1" dirty="0"/>
              <a:t>The easiest path to Star Council.</a:t>
            </a:r>
          </a:p>
          <a:p>
            <a:pPr marL="0" lvl="1" indent="0">
              <a:buFont typeface="Arial" panose="020B0604020202020204" pitchFamily="34" charset="0"/>
              <a:buNone/>
            </a:pPr>
            <a:endParaRPr lang="en-US" sz="1400" dirty="0"/>
          </a:p>
        </p:txBody>
      </p:sp>
      <p:pic>
        <p:nvPicPr>
          <p:cNvPr id="5122" name="Picture 2" descr="Stand Up Style Banner - Knights of Columbus Supplies">
            <a:extLst>
              <a:ext uri="{FF2B5EF4-FFF2-40B4-BE49-F238E27FC236}">
                <a16:creationId xmlns:a16="http://schemas.microsoft.com/office/drawing/2014/main" id="{F5F2CD6A-0D65-6D66-FA40-8DB44A7A5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471" y="4398408"/>
            <a:ext cx="1877962" cy="1821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594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379</TotalTime>
  <Words>99</Words>
  <Application>Microsoft Office PowerPoint</Application>
  <PresentationFormat>Widescreen</PresentationFormat>
  <Paragraphs>26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Meiryo</vt:lpstr>
      <vt:lpstr>Aptos</vt:lpstr>
      <vt:lpstr>Aptos Display</vt:lpstr>
      <vt:lpstr>Arial</vt:lpstr>
      <vt:lpstr>Office Theme</vt:lpstr>
      <vt:lpstr>Online Membership </vt:lpstr>
      <vt:lpstr>PowerPoint Presentation</vt:lpstr>
      <vt:lpstr>Why join online?</vt:lpstr>
      <vt:lpstr>KofC.org/joinus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Joined Online 1521</vt:lpstr>
      <vt:lpstr>Membership Conversion</vt:lpstr>
      <vt:lpstr>Online Membership Goals for Fraternal Year 2024-25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Carl Schneider</dc:creator>
  <cp:lastModifiedBy>Carl Schneider</cp:lastModifiedBy>
  <cp:revision>1</cp:revision>
  <dcterms:created xsi:type="dcterms:W3CDTF">2025-07-08T14:52:44Z</dcterms:created>
  <dcterms:modified xsi:type="dcterms:W3CDTF">2025-07-08T21:12:21Z</dcterms:modified>
</cp:coreProperties>
</file>